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9" r:id="rId2"/>
    <p:sldId id="260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3C0"/>
    <a:srgbClr val="8CB4D9"/>
    <a:srgbClr val="EFF1FB"/>
    <a:srgbClr val="EE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94626"/>
  </p:normalViewPr>
  <p:slideViewPr>
    <p:cSldViewPr snapToGrid="0" snapToObjects="1">
      <p:cViewPr varScale="1">
        <p:scale>
          <a:sx n="82" d="100"/>
          <a:sy n="82" d="100"/>
        </p:scale>
        <p:origin x="3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3B891-791A-3647-AAE1-695A3CC008C8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2179D-818F-1747-978D-1EED5EF1D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6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8A0-F7B4-4A47-899F-0A4EB0D8904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5C10-7DD5-044A-A777-23EB2CA3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0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8A0-F7B4-4A47-899F-0A4EB0D8904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5C10-7DD5-044A-A777-23EB2CA3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1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8A0-F7B4-4A47-899F-0A4EB0D8904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5C10-7DD5-044A-A777-23EB2CA3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4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8A0-F7B4-4A47-899F-0A4EB0D8904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5C10-7DD5-044A-A777-23EB2CA3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4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8A0-F7B4-4A47-899F-0A4EB0D8904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5C10-7DD5-044A-A777-23EB2CA3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8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8A0-F7B4-4A47-899F-0A4EB0D8904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5C10-7DD5-044A-A777-23EB2CA3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1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8A0-F7B4-4A47-899F-0A4EB0D8904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5C10-7DD5-044A-A777-23EB2CA3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8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8A0-F7B4-4A47-899F-0A4EB0D8904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5C10-7DD5-044A-A777-23EB2CA3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5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8A0-F7B4-4A47-899F-0A4EB0D8904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5C10-7DD5-044A-A777-23EB2CA3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1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8A0-F7B4-4A47-899F-0A4EB0D8904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5C10-7DD5-044A-A777-23EB2CA3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4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8A0-F7B4-4A47-899F-0A4EB0D8904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5C10-7DD5-044A-A777-23EB2CA3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7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A58A0-F7B4-4A47-899F-0A4EB0D8904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D5C10-7DD5-044A-A777-23EB2CA3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4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2.jpg"/><Relationship Id="rId7" Type="http://schemas.openxmlformats.org/officeDocument/2006/relationships/hyperlink" Target="mailto:info@partner.com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tosense.analog.com/resource/video-adi-otosense-smart-motor-sensor/" TargetMode="External"/><Relationship Id="rId11" Type="http://schemas.openxmlformats.org/officeDocument/2006/relationships/image" Target="../media/image8.jpg"/><Relationship Id="rId5" Type="http://schemas.openxmlformats.org/officeDocument/2006/relationships/image" Target="../media/image4.png"/><Relationship Id="rId15" Type="http://schemas.openxmlformats.org/officeDocument/2006/relationships/image" Target="../media/image12.sv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g"/><Relationship Id="rId2" Type="http://schemas.openxmlformats.org/officeDocument/2006/relationships/hyperlink" Target="http://otosense.analog.com/order-now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6DB0A0-110B-D83C-3126-7B2CB71990DE}"/>
              </a:ext>
            </a:extLst>
          </p:cNvPr>
          <p:cNvSpPr/>
          <p:nvPr/>
        </p:nvSpPr>
        <p:spPr>
          <a:xfrm>
            <a:off x="5215467" y="0"/>
            <a:ext cx="2556933" cy="10058400"/>
          </a:xfrm>
          <a:prstGeom prst="rect">
            <a:avLst/>
          </a:prstGeom>
          <a:solidFill>
            <a:srgbClr val="EFF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C3A21-08B2-1870-F157-62B1CD861C45}"/>
              </a:ext>
            </a:extLst>
          </p:cNvPr>
          <p:cNvSpPr txBox="1"/>
          <p:nvPr/>
        </p:nvSpPr>
        <p:spPr>
          <a:xfrm>
            <a:off x="5668887" y="1380733"/>
            <a:ext cx="1721946" cy="461665"/>
          </a:xfrm>
          <a:prstGeom prst="rect">
            <a:avLst/>
          </a:prstGeom>
          <a:solidFill>
            <a:srgbClr val="EFF1FB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Barlow" pitchFamily="2" charset="77"/>
              </a:rPr>
              <a:t>Sensing Interpretation</a:t>
            </a:r>
          </a:p>
          <a:p>
            <a:r>
              <a:rPr lang="en-US" sz="1200" b="1" dirty="0">
                <a:latin typeface="Barlow" pitchFamily="2" charset="77"/>
              </a:rPr>
              <a:t>At its best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E968D-EB53-BBF0-3D75-1EA921B942CF}"/>
              </a:ext>
            </a:extLst>
          </p:cNvPr>
          <p:cNvSpPr txBox="1"/>
          <p:nvPr/>
        </p:nvSpPr>
        <p:spPr>
          <a:xfrm>
            <a:off x="5707982" y="4712391"/>
            <a:ext cx="1168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Barlow" pitchFamily="2" charset="77"/>
              </a:rPr>
              <a:t>Power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16609-3BAA-83E6-2BAE-72FB637CD56E}"/>
              </a:ext>
            </a:extLst>
          </p:cNvPr>
          <p:cNvSpPr txBox="1"/>
          <p:nvPr/>
        </p:nvSpPr>
        <p:spPr>
          <a:xfrm>
            <a:off x="5715103" y="4857144"/>
            <a:ext cx="1643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Barlow" pitchFamily="2" charset="77"/>
              </a:rPr>
              <a:t>Asymmetry in motor currents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5C450-A10B-45F9-EE8E-4987A0B3BFAF}"/>
              </a:ext>
            </a:extLst>
          </p:cNvPr>
          <p:cNvSpPr txBox="1"/>
          <p:nvPr/>
        </p:nvSpPr>
        <p:spPr>
          <a:xfrm>
            <a:off x="5686044" y="2009849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Barlow" pitchFamily="2" charset="77"/>
              </a:rPr>
              <a:t>Reduce unforeseen</a:t>
            </a:r>
          </a:p>
          <a:p>
            <a:r>
              <a:rPr lang="en-US" sz="1200" b="1" dirty="0">
                <a:latin typeface="Barlow" pitchFamily="2" charset="77"/>
              </a:rPr>
              <a:t>Costly downtimes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8E194-CA15-C3DA-0BB0-A99625A7E942}"/>
              </a:ext>
            </a:extLst>
          </p:cNvPr>
          <p:cNvSpPr txBox="1"/>
          <p:nvPr/>
        </p:nvSpPr>
        <p:spPr>
          <a:xfrm>
            <a:off x="5695193" y="2624486"/>
            <a:ext cx="164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Barlow" pitchFamily="2" charset="77"/>
              </a:rPr>
              <a:t>Better manage spare </a:t>
            </a:r>
          </a:p>
          <a:p>
            <a:r>
              <a:rPr lang="en-US" sz="1200" b="1" dirty="0">
                <a:latin typeface="Barlow" pitchFamily="2" charset="77"/>
              </a:rPr>
              <a:t>Parts and stock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FA1C7-A50D-DC0F-25C2-2867F48591BE}"/>
              </a:ext>
            </a:extLst>
          </p:cNvPr>
          <p:cNvSpPr txBox="1"/>
          <p:nvPr/>
        </p:nvSpPr>
        <p:spPr>
          <a:xfrm>
            <a:off x="5673552" y="3204079"/>
            <a:ext cx="169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Barlow" pitchFamily="2" charset="77"/>
              </a:rPr>
              <a:t>Optimize Maintenance</a:t>
            </a:r>
          </a:p>
          <a:p>
            <a:r>
              <a:rPr lang="en-US" sz="1200" b="1" dirty="0">
                <a:latin typeface="Barlow" pitchFamily="2" charset="77"/>
              </a:rPr>
              <a:t>Scheduling and</a:t>
            </a:r>
          </a:p>
          <a:p>
            <a:r>
              <a:rPr lang="en-US" sz="1200" b="1" dirty="0">
                <a:latin typeface="Barlow" pitchFamily="2" charset="77"/>
              </a:rPr>
              <a:t>Resource allocation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B0F1B8-343F-1720-5BA8-62B1808FEA72}"/>
              </a:ext>
            </a:extLst>
          </p:cNvPr>
          <p:cNvSpPr txBox="1"/>
          <p:nvPr/>
        </p:nvSpPr>
        <p:spPr>
          <a:xfrm>
            <a:off x="5305352" y="383690"/>
            <a:ext cx="1885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arlow" pitchFamily="2" charset="77"/>
              </a:rPr>
              <a:t>Why Customer use</a:t>
            </a:r>
          </a:p>
          <a:p>
            <a:r>
              <a:rPr lang="en-US" sz="1600" b="1" dirty="0" err="1">
                <a:latin typeface="Barlow" pitchFamily="2" charset="77"/>
              </a:rPr>
              <a:t>OtoSense</a:t>
            </a:r>
            <a:r>
              <a:rPr lang="en-US" sz="1600" b="1" dirty="0">
                <a:latin typeface="Barlow" pitchFamily="2" charset="77"/>
              </a:rPr>
              <a:t> Smart</a:t>
            </a:r>
          </a:p>
          <a:p>
            <a:r>
              <a:rPr lang="en-US" sz="1600" b="1" dirty="0">
                <a:latin typeface="Barlow" pitchFamily="2" charset="77"/>
              </a:rPr>
              <a:t>Motor Sensor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E9F1B5-2309-CA69-5240-B0E069443939}"/>
              </a:ext>
            </a:extLst>
          </p:cNvPr>
          <p:cNvSpPr txBox="1"/>
          <p:nvPr/>
        </p:nvSpPr>
        <p:spPr>
          <a:xfrm>
            <a:off x="5348859" y="3992675"/>
            <a:ext cx="1326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arlow" pitchFamily="2" charset="77"/>
              </a:rPr>
              <a:t>Detectable</a:t>
            </a:r>
          </a:p>
          <a:p>
            <a:r>
              <a:rPr lang="en-US" sz="1600" b="1" dirty="0">
                <a:latin typeface="Barlow" pitchFamily="2" charset="77"/>
              </a:rPr>
              <a:t>Motor Faults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359D64-76B1-0578-3045-48FD2E65B1DF}"/>
              </a:ext>
            </a:extLst>
          </p:cNvPr>
          <p:cNvSpPr txBox="1"/>
          <p:nvPr/>
        </p:nvSpPr>
        <p:spPr>
          <a:xfrm>
            <a:off x="5702493" y="5254508"/>
            <a:ext cx="1186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Barlow" pitchFamily="2" charset="77"/>
              </a:rPr>
              <a:t>Stator winding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0CAE12-44E9-E9B8-47F3-970F0B8BFDFE}"/>
              </a:ext>
            </a:extLst>
          </p:cNvPr>
          <p:cNvSpPr txBox="1"/>
          <p:nvPr/>
        </p:nvSpPr>
        <p:spPr>
          <a:xfrm>
            <a:off x="5711556" y="5398054"/>
            <a:ext cx="15103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Barlow" pitchFamily="2" charset="77"/>
              </a:rPr>
              <a:t>Stator resistance variation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945F89-5D14-C2B4-A9FF-C3E24CF8B6A6}"/>
              </a:ext>
            </a:extLst>
          </p:cNvPr>
          <p:cNvSpPr txBox="1"/>
          <p:nvPr/>
        </p:nvSpPr>
        <p:spPr>
          <a:xfrm>
            <a:off x="5715103" y="5804250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Barlow" pitchFamily="2" charset="77"/>
              </a:rPr>
              <a:t>Rotor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A80F3-8793-F2A3-3EE4-357750A97540}"/>
              </a:ext>
            </a:extLst>
          </p:cNvPr>
          <p:cNvSpPr txBox="1"/>
          <p:nvPr/>
        </p:nvSpPr>
        <p:spPr>
          <a:xfrm>
            <a:off x="5723259" y="5950223"/>
            <a:ext cx="14750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Barlow" pitchFamily="2" charset="77"/>
              </a:rPr>
              <a:t>Rotor resistance variation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F6131B-C3A7-9991-7B42-62466F47D3A3}"/>
              </a:ext>
            </a:extLst>
          </p:cNvPr>
          <p:cNvSpPr txBox="1"/>
          <p:nvPr/>
        </p:nvSpPr>
        <p:spPr>
          <a:xfrm>
            <a:off x="5697785" y="6335973"/>
            <a:ext cx="1593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Barlow" pitchFamily="2" charset="77"/>
              </a:rPr>
              <a:t>Motor shaft/Balance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96FDAF-65AD-5B40-EA3B-87EFC88AE489}"/>
              </a:ext>
            </a:extLst>
          </p:cNvPr>
          <p:cNvSpPr txBox="1"/>
          <p:nvPr/>
        </p:nvSpPr>
        <p:spPr>
          <a:xfrm>
            <a:off x="5716571" y="6488531"/>
            <a:ext cx="1585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Barlow" pitchFamily="2" charset="77"/>
              </a:rPr>
              <a:t>Gravity center displacement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74E32C-F866-91EA-276E-444F594CF98A}"/>
              </a:ext>
            </a:extLst>
          </p:cNvPr>
          <p:cNvSpPr txBox="1"/>
          <p:nvPr/>
        </p:nvSpPr>
        <p:spPr>
          <a:xfrm>
            <a:off x="5706283" y="6861628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Barlow" pitchFamily="2" charset="77"/>
              </a:rPr>
              <a:t>Eccentricity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E2B9BF-3213-7A75-CDE8-44C6B7032B43}"/>
              </a:ext>
            </a:extLst>
          </p:cNvPr>
          <p:cNvSpPr txBox="1"/>
          <p:nvPr/>
        </p:nvSpPr>
        <p:spPr>
          <a:xfrm>
            <a:off x="5706283" y="7004811"/>
            <a:ext cx="17668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Barlow" pitchFamily="2" charset="77"/>
              </a:rPr>
              <a:t>Stator/rotor concentricity issue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C1BFD8-8846-DCEF-D4CC-3F7E42BDCFF9}"/>
              </a:ext>
            </a:extLst>
          </p:cNvPr>
          <p:cNvSpPr txBox="1"/>
          <p:nvPr/>
        </p:nvSpPr>
        <p:spPr>
          <a:xfrm>
            <a:off x="5690896" y="7414753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Barlow" pitchFamily="2" charset="77"/>
              </a:rPr>
              <a:t>Alignment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820FB7-FA2E-34BF-2A0B-357E9D0EBF1F}"/>
              </a:ext>
            </a:extLst>
          </p:cNvPr>
          <p:cNvSpPr txBox="1"/>
          <p:nvPr/>
        </p:nvSpPr>
        <p:spPr>
          <a:xfrm>
            <a:off x="5692890" y="7559428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Barlow" pitchFamily="2" charset="77"/>
              </a:rPr>
              <a:t>Motor/load misaligned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995291-6514-A785-8045-3B2964BE585C}"/>
              </a:ext>
            </a:extLst>
          </p:cNvPr>
          <p:cNvSpPr txBox="1"/>
          <p:nvPr/>
        </p:nvSpPr>
        <p:spPr>
          <a:xfrm>
            <a:off x="5702820" y="7937963"/>
            <a:ext cx="1237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Barlow" pitchFamily="2" charset="77"/>
              </a:rPr>
              <a:t>Cooling System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3B6FC3-54F6-0A1E-14F5-68374B0B3784}"/>
              </a:ext>
            </a:extLst>
          </p:cNvPr>
          <p:cNvSpPr txBox="1"/>
          <p:nvPr/>
        </p:nvSpPr>
        <p:spPr>
          <a:xfrm>
            <a:off x="5709916" y="8086846"/>
            <a:ext cx="16866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Barlow" pitchFamily="2" charset="77"/>
              </a:rPr>
              <a:t>Motor cooling system problem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C0F189-6A36-83C2-643B-4920A7AC2821}"/>
              </a:ext>
            </a:extLst>
          </p:cNvPr>
          <p:cNvSpPr txBox="1"/>
          <p:nvPr/>
        </p:nvSpPr>
        <p:spPr>
          <a:xfrm>
            <a:off x="5702493" y="8482832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Barlow" pitchFamily="2" charset="77"/>
              </a:rPr>
              <a:t>Soft/loose Foot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5AD140-D248-11CD-F56A-C01779B8886A}"/>
              </a:ext>
            </a:extLst>
          </p:cNvPr>
          <p:cNvSpPr txBox="1"/>
          <p:nvPr/>
        </p:nvSpPr>
        <p:spPr>
          <a:xfrm>
            <a:off x="5708793" y="8627083"/>
            <a:ext cx="13115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Barlow" pitchFamily="2" charset="77"/>
              </a:rPr>
              <a:t>Fixing system problem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F355F9-9751-93F9-2E53-84828AF4D8F0}"/>
              </a:ext>
            </a:extLst>
          </p:cNvPr>
          <p:cNvSpPr txBox="1"/>
          <p:nvPr/>
        </p:nvSpPr>
        <p:spPr>
          <a:xfrm>
            <a:off x="5696891" y="9025366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Barlow" pitchFamily="2" charset="77"/>
              </a:rPr>
              <a:t>Bearing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FCFD79-A3BA-9F85-0746-D275DAD30381}"/>
              </a:ext>
            </a:extLst>
          </p:cNvPr>
          <p:cNvSpPr txBox="1"/>
          <p:nvPr/>
        </p:nvSpPr>
        <p:spPr>
          <a:xfrm>
            <a:off x="5702493" y="9170672"/>
            <a:ext cx="15311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Barlow" pitchFamily="2" charset="77"/>
              </a:rPr>
              <a:t>Failures/defects in bearing</a:t>
            </a:r>
          </a:p>
        </p:txBody>
      </p:sp>
      <p:pic>
        <p:nvPicPr>
          <p:cNvPr id="28" name="Picture 2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EFB9083-EA16-A7A6-11B9-E85E0A943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855" y="1433761"/>
            <a:ext cx="353533" cy="21945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BCA0DB1-777C-7078-68B1-8122B926A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218" y="4712391"/>
            <a:ext cx="457200" cy="4813300"/>
          </a:xfrm>
          <a:prstGeom prst="rect">
            <a:avLst/>
          </a:prstGeom>
        </p:spPr>
      </p:pic>
      <p:pic>
        <p:nvPicPr>
          <p:cNvPr id="30" name="Picture 51" descr="page1image54154944">
            <a:extLst>
              <a:ext uri="{FF2B5EF4-FFF2-40B4-BE49-F238E27FC236}">
                <a16:creationId xmlns:a16="http://schemas.microsoft.com/office/drawing/2014/main" id="{C7AB79A3-83AA-1A2E-2A22-7BA4F96CB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" y="1079566"/>
            <a:ext cx="5016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picture containing logo&#10;&#10;Description automatically generated">
            <a:extLst>
              <a:ext uri="{FF2B5EF4-FFF2-40B4-BE49-F238E27FC236}">
                <a16:creationId xmlns:a16="http://schemas.microsoft.com/office/drawing/2014/main" id="{E816B7F8-9168-57D9-6892-0B44F14AC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950" y="347551"/>
            <a:ext cx="1627960" cy="47579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4506F26-45D5-B1C8-1C41-15850E36C374}"/>
              </a:ext>
            </a:extLst>
          </p:cNvPr>
          <p:cNvSpPr txBox="1"/>
          <p:nvPr/>
        </p:nvSpPr>
        <p:spPr>
          <a:xfrm>
            <a:off x="210445" y="5180792"/>
            <a:ext cx="4914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Barlow" pitchFamily="2" charset="77"/>
              </a:rPr>
              <a:t>ADI </a:t>
            </a:r>
            <a:r>
              <a:rPr lang="en-US" sz="1200" dirty="0" err="1">
                <a:latin typeface="Barlow" pitchFamily="2" charset="77"/>
              </a:rPr>
              <a:t>OtoSense</a:t>
            </a:r>
            <a:r>
              <a:rPr lang="en-US" sz="1200" dirty="0">
                <a:latin typeface="Barlow" pitchFamily="2" charset="77"/>
              </a:rPr>
              <a:t> ™ Smart Motor Sensor is a full turnkey hardware and software solution that helps avoid downtime and optimize maintenance cost. The device sends sensing data to a cloud where AI provides diagnostics and delivers prescriptive maintenance actions via a web platform and mobile app.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1EF269-7BA5-2DAA-603B-EFF08ED79276}"/>
              </a:ext>
            </a:extLst>
          </p:cNvPr>
          <p:cNvSpPr txBox="1"/>
          <p:nvPr/>
        </p:nvSpPr>
        <p:spPr>
          <a:xfrm>
            <a:off x="634325" y="6143993"/>
            <a:ext cx="4095180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200" b="1" dirty="0">
                <a:solidFill>
                  <a:srgbClr val="4083C0"/>
                </a:solidFill>
                <a:latin typeface="Barlow" pitchFamily="2" charset="77"/>
                <a:hlinkClick r:id="rId6"/>
              </a:rPr>
              <a:t>See Smart Motor Sensor real-time monitoring in action</a:t>
            </a:r>
            <a:endParaRPr lang="en-US" sz="1200" b="1" dirty="0">
              <a:solidFill>
                <a:srgbClr val="4083C0"/>
              </a:solidFill>
              <a:latin typeface="Barlow" pitchFamily="2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DC605B-8CB5-53B4-E909-EECF2C4375DC}"/>
              </a:ext>
            </a:extLst>
          </p:cNvPr>
          <p:cNvSpPr txBox="1"/>
          <p:nvPr/>
        </p:nvSpPr>
        <p:spPr>
          <a:xfrm>
            <a:off x="447119" y="9582326"/>
            <a:ext cx="4624023" cy="4616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200" dirty="0">
                <a:solidFill>
                  <a:srgbClr val="4083C0"/>
                </a:solidFill>
                <a:latin typeface="Barlow" pitchFamily="2" charset="77"/>
              </a:rPr>
              <a:t>Call us at </a:t>
            </a:r>
            <a:r>
              <a:rPr lang="en-US" sz="1200" dirty="0">
                <a:solidFill>
                  <a:srgbClr val="FF0000"/>
                </a:solidFill>
                <a:latin typeface="Barlow" pitchFamily="2" charset="77"/>
              </a:rPr>
              <a:t>X-XXX-XXX-XXXX </a:t>
            </a:r>
            <a:r>
              <a:rPr lang="en-US" sz="1200" dirty="0">
                <a:solidFill>
                  <a:srgbClr val="4083C0"/>
                </a:solidFill>
                <a:latin typeface="Barlow" pitchFamily="2" charset="77"/>
              </a:rPr>
              <a:t>or email us at </a:t>
            </a:r>
            <a:r>
              <a:rPr lang="en-US" sz="1200" dirty="0">
                <a:solidFill>
                  <a:srgbClr val="FF0000"/>
                </a:solidFill>
                <a:latin typeface="Barlow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info@partneremail.com</a:t>
            </a:r>
            <a:r>
              <a:rPr lang="en-US" sz="1200" dirty="0">
                <a:solidFill>
                  <a:srgbClr val="4083C0"/>
                </a:solidFill>
                <a:latin typeface="Barlow" pitchFamily="2" charset="77"/>
              </a:rPr>
              <a:t> to </a:t>
            </a:r>
          </a:p>
          <a:p>
            <a:r>
              <a:rPr lang="en-US" sz="1200" dirty="0">
                <a:solidFill>
                  <a:srgbClr val="4083C0"/>
                </a:solidFill>
                <a:latin typeface="Barlow" pitchFamily="2" charset="77"/>
              </a:rPr>
              <a:t>find out more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697152-608B-C309-D788-2F2630222F29}"/>
              </a:ext>
            </a:extLst>
          </p:cNvPr>
          <p:cNvSpPr txBox="1"/>
          <p:nvPr/>
        </p:nvSpPr>
        <p:spPr>
          <a:xfrm>
            <a:off x="208262" y="4641743"/>
            <a:ext cx="4546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Barlow Medium" pitchFamily="2" charset="77"/>
              </a:rPr>
              <a:t>What is the Smart Motor Sensor (SMS)?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70B1D7-3571-7DA2-DDA7-F18AD2578DEB}"/>
              </a:ext>
            </a:extLst>
          </p:cNvPr>
          <p:cNvSpPr txBox="1"/>
          <p:nvPr/>
        </p:nvSpPr>
        <p:spPr>
          <a:xfrm>
            <a:off x="208262" y="3811972"/>
            <a:ext cx="5105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Barlow" pitchFamily="2" charset="77"/>
              </a:rPr>
              <a:t>In Manufacturing, millions of low voltage motors operate unmonitored, </a:t>
            </a:r>
          </a:p>
          <a:p>
            <a:r>
              <a:rPr lang="en-US" sz="1200" dirty="0">
                <a:latin typeface="Barlow" pitchFamily="2" charset="77"/>
              </a:rPr>
              <a:t>Impacting the motor efficiency, process operation and load performance.  </a:t>
            </a:r>
          </a:p>
          <a:p>
            <a:r>
              <a:rPr lang="en-US" sz="1200" dirty="0">
                <a:latin typeface="Barlow" pitchFamily="2" charset="77"/>
              </a:rPr>
              <a:t>Real-time monitoring of motor health reduces maintenance, operating</a:t>
            </a:r>
          </a:p>
          <a:p>
            <a:r>
              <a:rPr lang="en-US" sz="1200" dirty="0">
                <a:latin typeface="Barlow" pitchFamily="2" charset="77"/>
              </a:rPr>
              <a:t>and warranty costs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879E69-D355-8150-9FC6-CC0F8A0C8E51}"/>
              </a:ext>
            </a:extLst>
          </p:cNvPr>
          <p:cNvSpPr txBox="1"/>
          <p:nvPr/>
        </p:nvSpPr>
        <p:spPr>
          <a:xfrm>
            <a:off x="445097" y="9319692"/>
            <a:ext cx="2615460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200" b="1" dirty="0">
                <a:solidFill>
                  <a:srgbClr val="4083C0"/>
                </a:solidFill>
                <a:latin typeface="Barlow" pitchFamily="2" charset="77"/>
              </a:rPr>
              <a:t>Start your Industry 4.0  journey today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13350AF-348B-C4AA-6C90-9FC6A86128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584" y="5094754"/>
            <a:ext cx="939800" cy="1143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D601DCF-6182-EAF4-2130-25DEE5845B26}"/>
              </a:ext>
            </a:extLst>
          </p:cNvPr>
          <p:cNvSpPr txBox="1"/>
          <p:nvPr/>
        </p:nvSpPr>
        <p:spPr>
          <a:xfrm>
            <a:off x="447119" y="6444319"/>
            <a:ext cx="1034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Barlow" pitchFamily="2" charset="77"/>
              </a:rPr>
              <a:t>Diagnostic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8F8C96-9DCA-DDC8-A8EA-0E11CED64AC0}"/>
              </a:ext>
            </a:extLst>
          </p:cNvPr>
          <p:cNvSpPr txBox="1"/>
          <p:nvPr/>
        </p:nvSpPr>
        <p:spPr>
          <a:xfrm>
            <a:off x="435523" y="6681645"/>
            <a:ext cx="1604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Barlow" pitchFamily="2" charset="77"/>
              </a:rPr>
              <a:t>Optimize maintenance</a:t>
            </a:r>
          </a:p>
          <a:p>
            <a:r>
              <a:rPr lang="en-US" sz="1000" dirty="0">
                <a:latin typeface="Barlow" pitchFamily="2" charset="77"/>
              </a:rPr>
              <a:t>scheduling and resources</a:t>
            </a:r>
          </a:p>
          <a:p>
            <a:r>
              <a:rPr lang="en-US" sz="1000" dirty="0">
                <a:latin typeface="Barlow" pitchFamily="2" charset="77"/>
              </a:rPr>
              <a:t>allocation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00FD76-D628-8F1E-D9A5-CD7B66179F95}"/>
              </a:ext>
            </a:extLst>
          </p:cNvPr>
          <p:cNvSpPr txBox="1"/>
          <p:nvPr/>
        </p:nvSpPr>
        <p:spPr>
          <a:xfrm>
            <a:off x="425605" y="7184138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Barlow" pitchFamily="2" charset="77"/>
              </a:rPr>
              <a:t>Includes severity level and</a:t>
            </a:r>
          </a:p>
          <a:p>
            <a:r>
              <a:rPr lang="en-US" sz="1000" dirty="0">
                <a:latin typeface="Barlow" pitchFamily="2" charset="77"/>
              </a:rPr>
              <a:t>recommended actions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B64DD3-837F-6D4F-97B6-88D5534F896A}"/>
              </a:ext>
            </a:extLst>
          </p:cNvPr>
          <p:cNvSpPr txBox="1"/>
          <p:nvPr/>
        </p:nvSpPr>
        <p:spPr>
          <a:xfrm>
            <a:off x="421843" y="7500795"/>
            <a:ext cx="16145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Barlow" pitchFamily="2" charset="77"/>
              </a:rPr>
              <a:t>Performance indicator</a:t>
            </a:r>
          </a:p>
          <a:p>
            <a:r>
              <a:rPr lang="en-US" sz="1000" dirty="0">
                <a:latin typeface="Barlow" pitchFamily="2" charset="77"/>
              </a:rPr>
              <a:t>identifies potential issues</a:t>
            </a:r>
          </a:p>
          <a:p>
            <a:r>
              <a:rPr lang="en-US" sz="1000" dirty="0">
                <a:latin typeface="Barlow" pitchFamily="2" charset="77"/>
              </a:rPr>
              <a:t>with the load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02D4C2-64BF-9304-B48D-2EED5A25F881}"/>
              </a:ext>
            </a:extLst>
          </p:cNvPr>
          <p:cNvSpPr txBox="1"/>
          <p:nvPr/>
        </p:nvSpPr>
        <p:spPr>
          <a:xfrm>
            <a:off x="2213022" y="6681645"/>
            <a:ext cx="11144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Barlow" pitchFamily="2" charset="77"/>
              </a:rPr>
              <a:t>No need to set</a:t>
            </a:r>
          </a:p>
          <a:p>
            <a:r>
              <a:rPr lang="en-US" sz="1000" dirty="0">
                <a:latin typeface="Barlow" pitchFamily="2" charset="77"/>
              </a:rPr>
              <a:t>alarm thresholds</a:t>
            </a:r>
          </a:p>
          <a:p>
            <a:r>
              <a:rPr lang="en-US" sz="1000" dirty="0">
                <a:latin typeface="Barlow" pitchFamily="2" charset="77"/>
              </a:rPr>
              <a:t>manually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64E4532-D426-0EFB-511A-2C5E466402DB}"/>
              </a:ext>
            </a:extLst>
          </p:cNvPr>
          <p:cNvSpPr txBox="1"/>
          <p:nvPr/>
        </p:nvSpPr>
        <p:spPr>
          <a:xfrm>
            <a:off x="2214160" y="7186069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Barlow" pitchFamily="2" charset="77"/>
              </a:rPr>
              <a:t>No manual device</a:t>
            </a:r>
          </a:p>
          <a:p>
            <a:r>
              <a:rPr lang="en-US" sz="1000" dirty="0">
                <a:latin typeface="Barlow" pitchFamily="2" charset="77"/>
              </a:rPr>
              <a:t>training required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831409-F8D3-F7DF-7970-87609E84F081}"/>
              </a:ext>
            </a:extLst>
          </p:cNvPr>
          <p:cNvSpPr txBox="1"/>
          <p:nvPr/>
        </p:nvSpPr>
        <p:spPr>
          <a:xfrm>
            <a:off x="2213022" y="7488338"/>
            <a:ext cx="11769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Barlow" pitchFamily="2" charset="77"/>
              </a:rPr>
              <a:t>No expertise</a:t>
            </a:r>
          </a:p>
          <a:p>
            <a:r>
              <a:rPr lang="en-US" sz="1000" dirty="0">
                <a:latin typeface="Barlow" pitchFamily="2" charset="77"/>
              </a:rPr>
              <a:t>required for initial</a:t>
            </a:r>
          </a:p>
          <a:p>
            <a:r>
              <a:rPr lang="en-US" sz="1000" dirty="0">
                <a:latin typeface="Barlow" pitchFamily="2" charset="77"/>
              </a:rPr>
              <a:t>analysis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12A031-6D90-B402-8448-76A16B845A90}"/>
              </a:ext>
            </a:extLst>
          </p:cNvPr>
          <p:cNvSpPr txBox="1"/>
          <p:nvPr/>
        </p:nvSpPr>
        <p:spPr>
          <a:xfrm>
            <a:off x="2241363" y="6445200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Barlow" pitchFamily="2" charset="77"/>
              </a:rPr>
              <a:t>Automated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1825BD-A577-93DB-ADC4-D9403DDD5121}"/>
              </a:ext>
            </a:extLst>
          </p:cNvPr>
          <p:cNvSpPr txBox="1"/>
          <p:nvPr/>
        </p:nvSpPr>
        <p:spPr>
          <a:xfrm>
            <a:off x="3584834" y="6676895"/>
            <a:ext cx="13981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Barlow" pitchFamily="2" charset="77"/>
              </a:rPr>
              <a:t>Works with all low</a:t>
            </a:r>
          </a:p>
          <a:p>
            <a:r>
              <a:rPr lang="en-US" sz="1000" dirty="0">
                <a:latin typeface="Barlow" pitchFamily="2" charset="77"/>
              </a:rPr>
              <a:t>voltage asynchronous</a:t>
            </a:r>
          </a:p>
          <a:p>
            <a:r>
              <a:rPr lang="en-US" sz="1000" dirty="0">
                <a:latin typeface="Barlow" pitchFamily="2" charset="77"/>
              </a:rPr>
              <a:t>motors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F951BC-D8DF-177B-3F07-A91317289FFC}"/>
              </a:ext>
            </a:extLst>
          </p:cNvPr>
          <p:cNvSpPr txBox="1"/>
          <p:nvPr/>
        </p:nvSpPr>
        <p:spPr>
          <a:xfrm>
            <a:off x="3571467" y="7187943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Barlow" pitchFamily="2" charset="77"/>
              </a:rPr>
              <a:t>No wires, no additional</a:t>
            </a:r>
          </a:p>
          <a:p>
            <a:r>
              <a:rPr lang="en-US" sz="1000" dirty="0">
                <a:latin typeface="Barlow" pitchFamily="2" charset="77"/>
              </a:rPr>
              <a:t>gateways required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99E09D-6A6D-9ED3-DAE5-062532926E2C}"/>
              </a:ext>
            </a:extLst>
          </p:cNvPr>
          <p:cNvSpPr txBox="1"/>
          <p:nvPr/>
        </p:nvSpPr>
        <p:spPr>
          <a:xfrm>
            <a:off x="3574824" y="7506933"/>
            <a:ext cx="13548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Barlow" pitchFamily="2" charset="77"/>
              </a:rPr>
              <a:t>Easy to use interface</a:t>
            </a:r>
          </a:p>
          <a:p>
            <a:r>
              <a:rPr lang="en-US" sz="1000" dirty="0">
                <a:latin typeface="Barlow" pitchFamily="2" charset="77"/>
              </a:rPr>
              <a:t>reduces training and</a:t>
            </a:r>
          </a:p>
          <a:p>
            <a:r>
              <a:rPr lang="en-US" sz="1000" dirty="0">
                <a:latin typeface="Barlow" pitchFamily="2" charset="77"/>
              </a:rPr>
              <a:t>device maintenance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BAC687-8E77-5887-A2DC-B2FF63AC4E6B}"/>
              </a:ext>
            </a:extLst>
          </p:cNvPr>
          <p:cNvSpPr txBox="1"/>
          <p:nvPr/>
        </p:nvSpPr>
        <p:spPr>
          <a:xfrm>
            <a:off x="3583864" y="6440806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Barlow" pitchFamily="2" charset="77"/>
              </a:rPr>
              <a:t>Scalable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4EE2559C-1950-5BF4-B5EF-9FD730217A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0909" y="467527"/>
            <a:ext cx="2103120" cy="2751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F9B0993-383D-A4B9-8E8F-1B2E8D7CD162}"/>
              </a:ext>
            </a:extLst>
          </p:cNvPr>
          <p:cNvSpPr txBox="1"/>
          <p:nvPr/>
        </p:nvSpPr>
        <p:spPr>
          <a:xfrm>
            <a:off x="566012" y="8105205"/>
            <a:ext cx="4581056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45720" rIns="45720" rtlCol="0">
            <a:spAutoFit/>
          </a:bodyPr>
          <a:lstStyle/>
          <a:p>
            <a:r>
              <a:rPr lang="en-CA" sz="1000" i="1" dirty="0">
                <a:solidFill>
                  <a:srgbClr val="FF0000"/>
                </a:solidFill>
                <a:latin typeface="Barlow" pitchFamily="2" charset="77"/>
              </a:rPr>
              <a:t>[E.g. “Most predictive analytics solutions in the facilities industry depend on integration with building automation systems.  </a:t>
            </a:r>
            <a:r>
              <a:rPr lang="en-CA" sz="1000" i="1" dirty="0" err="1">
                <a:solidFill>
                  <a:srgbClr val="FF0000"/>
                </a:solidFill>
                <a:latin typeface="Barlow" pitchFamily="2" charset="77"/>
              </a:rPr>
              <a:t>OtoSense</a:t>
            </a:r>
            <a:r>
              <a:rPr lang="en-CA" sz="1000" i="1" dirty="0">
                <a:solidFill>
                  <a:srgbClr val="FF0000"/>
                </a:solidFill>
                <a:latin typeface="Barlow" pitchFamily="2" charset="77"/>
              </a:rPr>
              <a:t> let’s building owners  inexpensively remotely monitor critical motors without expensive wiring &amp; system integration, and often when no BAS exists.”</a:t>
            </a:r>
            <a:r>
              <a:rPr lang="en-CA" sz="1000" i="1" dirty="0">
                <a:latin typeface="Barlow" pitchFamily="2" charset="77"/>
              </a:rPr>
              <a:t> </a:t>
            </a:r>
            <a:endParaRPr lang="en-CA" sz="1000" dirty="0">
              <a:latin typeface="Barlow" pitchFamily="2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BDE063A-39F6-6900-7A93-B5A423DD581C}"/>
              </a:ext>
            </a:extLst>
          </p:cNvPr>
          <p:cNvSpPr txBox="1"/>
          <p:nvPr/>
        </p:nvSpPr>
        <p:spPr>
          <a:xfrm>
            <a:off x="566012" y="8788452"/>
            <a:ext cx="157580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45720" rIns="45720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Barlow" pitchFamily="2" charset="77"/>
              </a:rPr>
              <a:t>Name</a:t>
            </a:r>
          </a:p>
          <a:p>
            <a:r>
              <a:rPr lang="en-US" sz="1000" dirty="0">
                <a:solidFill>
                  <a:srgbClr val="FF0000"/>
                </a:solidFill>
                <a:latin typeface="Barlow" pitchFamily="2" charset="77"/>
              </a:rPr>
              <a:t>Position</a:t>
            </a:r>
            <a:br>
              <a:rPr lang="en-US" sz="1000">
                <a:solidFill>
                  <a:srgbClr val="FF0000"/>
                </a:solidFill>
                <a:latin typeface="Barlow" pitchFamily="2" charset="77"/>
              </a:rPr>
            </a:br>
            <a:r>
              <a:rPr lang="en-US" sz="1000">
                <a:solidFill>
                  <a:srgbClr val="FF0000"/>
                </a:solidFill>
                <a:latin typeface="Barlow" pitchFamily="2" charset="77"/>
              </a:rPr>
              <a:t>Partner Name</a:t>
            </a:r>
            <a:r>
              <a:rPr lang="en-US" sz="1000">
                <a:latin typeface="Barlow" pitchFamily="2" charset="77"/>
              </a:rPr>
              <a:t>]</a:t>
            </a:r>
            <a:endParaRPr lang="en-US" sz="1000" dirty="0">
              <a:latin typeface="Barlow" pitchFamily="2" charset="77"/>
            </a:endParaRPr>
          </a:p>
        </p:txBody>
      </p:sp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B7B475AD-55BC-ABF3-099F-8C0BDE3A67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262" y="8116429"/>
            <a:ext cx="381000" cy="1066800"/>
          </a:xfrm>
          <a:prstGeom prst="rect">
            <a:avLst/>
          </a:prstGeom>
        </p:spPr>
      </p:pic>
      <p:pic>
        <p:nvPicPr>
          <p:cNvPr id="57" name="Graphic 56" descr="Magnifying glass with solid fill">
            <a:extLst>
              <a:ext uri="{FF2B5EF4-FFF2-40B4-BE49-F238E27FC236}">
                <a16:creationId xmlns:a16="http://schemas.microsoft.com/office/drawing/2014/main" id="{1EA6448C-2203-EA8C-1239-063D4A2C9A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09884" y="6528438"/>
            <a:ext cx="182880" cy="182880"/>
          </a:xfrm>
          <a:prstGeom prst="rect">
            <a:avLst/>
          </a:prstGeom>
        </p:spPr>
      </p:pic>
      <p:pic>
        <p:nvPicPr>
          <p:cNvPr id="59" name="Graphic 58" descr="Gears with solid fill">
            <a:extLst>
              <a:ext uri="{FF2B5EF4-FFF2-40B4-BE49-F238E27FC236}">
                <a16:creationId xmlns:a16="http://schemas.microsoft.com/office/drawing/2014/main" id="{BCEB61BF-77DF-597B-FBCB-5139354F2C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20537" y="6517999"/>
            <a:ext cx="182880" cy="18288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A20C0F81-6717-C72A-FA4D-D69BFA9CDDE3}"/>
              </a:ext>
            </a:extLst>
          </p:cNvPr>
          <p:cNvSpPr>
            <a:spLocks noChangeAspect="1"/>
          </p:cNvSpPr>
          <p:nvPr/>
        </p:nvSpPr>
        <p:spPr>
          <a:xfrm>
            <a:off x="411480" y="6795437"/>
            <a:ext cx="45720" cy="45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AD7F4A3-E426-0C42-116F-20B1C0ACBCE8}"/>
              </a:ext>
            </a:extLst>
          </p:cNvPr>
          <p:cNvSpPr>
            <a:spLocks noChangeAspect="1"/>
          </p:cNvSpPr>
          <p:nvPr/>
        </p:nvSpPr>
        <p:spPr>
          <a:xfrm>
            <a:off x="415522" y="7295221"/>
            <a:ext cx="45719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6216665-411B-F1E2-A12C-003D93286033}"/>
              </a:ext>
            </a:extLst>
          </p:cNvPr>
          <p:cNvSpPr>
            <a:spLocks noChangeAspect="1"/>
          </p:cNvSpPr>
          <p:nvPr/>
        </p:nvSpPr>
        <p:spPr>
          <a:xfrm flipV="1">
            <a:off x="411480" y="7607262"/>
            <a:ext cx="45720" cy="45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4D474B9-D7E8-3C8E-F9CE-1A9107AE066E}"/>
              </a:ext>
            </a:extLst>
          </p:cNvPr>
          <p:cNvSpPr>
            <a:spLocks noChangeAspect="1"/>
          </p:cNvSpPr>
          <p:nvPr/>
        </p:nvSpPr>
        <p:spPr>
          <a:xfrm>
            <a:off x="2194560" y="6793992"/>
            <a:ext cx="45720" cy="45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303C557-038E-7551-14B2-FD4A0670D671}"/>
              </a:ext>
            </a:extLst>
          </p:cNvPr>
          <p:cNvSpPr>
            <a:spLocks noChangeAspect="1"/>
          </p:cNvSpPr>
          <p:nvPr/>
        </p:nvSpPr>
        <p:spPr>
          <a:xfrm>
            <a:off x="2194560" y="7296912"/>
            <a:ext cx="45719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B42F5A3-BB26-E9A7-B53E-0E578032C690}"/>
              </a:ext>
            </a:extLst>
          </p:cNvPr>
          <p:cNvSpPr>
            <a:spLocks noChangeAspect="1"/>
          </p:cNvSpPr>
          <p:nvPr/>
        </p:nvSpPr>
        <p:spPr>
          <a:xfrm flipV="1">
            <a:off x="2194560" y="7607808"/>
            <a:ext cx="45720" cy="45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BFE2307-A3B2-2FE1-4AD2-D3421EFFF50A}"/>
              </a:ext>
            </a:extLst>
          </p:cNvPr>
          <p:cNvSpPr>
            <a:spLocks noChangeAspect="1"/>
          </p:cNvSpPr>
          <p:nvPr/>
        </p:nvSpPr>
        <p:spPr>
          <a:xfrm>
            <a:off x="3566160" y="6793992"/>
            <a:ext cx="45720" cy="45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9CEA608-022D-0B08-0EAB-E781F5B026BC}"/>
              </a:ext>
            </a:extLst>
          </p:cNvPr>
          <p:cNvSpPr>
            <a:spLocks noChangeAspect="1"/>
          </p:cNvSpPr>
          <p:nvPr/>
        </p:nvSpPr>
        <p:spPr>
          <a:xfrm>
            <a:off x="3566160" y="7296912"/>
            <a:ext cx="45719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B830FCC-5EDB-1940-41E0-7176C619586D}"/>
              </a:ext>
            </a:extLst>
          </p:cNvPr>
          <p:cNvSpPr>
            <a:spLocks noChangeAspect="1"/>
          </p:cNvSpPr>
          <p:nvPr/>
        </p:nvSpPr>
        <p:spPr>
          <a:xfrm flipV="1">
            <a:off x="3566160" y="7607808"/>
            <a:ext cx="45720" cy="45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Graphic 82" descr="Signal with solid fill">
            <a:extLst>
              <a:ext uri="{FF2B5EF4-FFF2-40B4-BE49-F238E27FC236}">
                <a16:creationId xmlns:a16="http://schemas.microsoft.com/office/drawing/2014/main" id="{E592A32D-C601-BF02-E623-06EDC8904C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66367" y="6522766"/>
            <a:ext cx="182880" cy="18288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4C01072C-D1AA-10F6-6B58-DAEBEEE0FFF1}"/>
              </a:ext>
            </a:extLst>
          </p:cNvPr>
          <p:cNvSpPr txBox="1"/>
          <p:nvPr/>
        </p:nvSpPr>
        <p:spPr>
          <a:xfrm>
            <a:off x="5333887" y="9494044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Barlow" pitchFamily="2" charset="77"/>
              </a:rPr>
              <a:t>2022 © Analog Devices Inc. All Rights Reserved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93FFC5A-B1A4-1680-BD92-8B459720AED1}"/>
              </a:ext>
            </a:extLst>
          </p:cNvPr>
          <p:cNvSpPr txBox="1"/>
          <p:nvPr/>
        </p:nvSpPr>
        <p:spPr>
          <a:xfrm>
            <a:off x="5344866" y="9672693"/>
            <a:ext cx="14350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err="1">
                <a:latin typeface="Barlow" pitchFamily="2" charset="77"/>
              </a:rPr>
              <a:t>www.otosense.analog.com</a:t>
            </a:r>
            <a:endParaRPr lang="en-US" sz="800" b="1" dirty="0">
              <a:latin typeface="Barlow" pitchFamily="2" charset="7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A54F61-7117-307E-DE85-397F6F4367AE}"/>
              </a:ext>
            </a:extLst>
          </p:cNvPr>
          <p:cNvSpPr txBox="1"/>
          <p:nvPr/>
        </p:nvSpPr>
        <p:spPr>
          <a:xfrm>
            <a:off x="2964949" y="8683635"/>
            <a:ext cx="2368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Info needed for this section: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Quote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Partner Phone Number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Partner Email Address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DF0CA1-187D-FEC7-05F1-B0A754FB4E96}"/>
              </a:ext>
            </a:extLst>
          </p:cNvPr>
          <p:cNvSpPr txBox="1"/>
          <p:nvPr/>
        </p:nvSpPr>
        <p:spPr>
          <a:xfrm>
            <a:off x="2964950" y="342060"/>
            <a:ext cx="191833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Partner Logo Here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Insert Partner Logo in JPEG or PNG Format</a:t>
            </a:r>
          </a:p>
        </p:txBody>
      </p:sp>
    </p:spTree>
    <p:extLst>
      <p:ext uri="{BB962C8B-B14F-4D97-AF65-F5344CB8AC3E}">
        <p14:creationId xmlns:p14="http://schemas.microsoft.com/office/powerpoint/2010/main" val="285134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6DB0A0-110B-D83C-3126-7B2CB71990DE}"/>
              </a:ext>
            </a:extLst>
          </p:cNvPr>
          <p:cNvSpPr/>
          <p:nvPr/>
        </p:nvSpPr>
        <p:spPr>
          <a:xfrm>
            <a:off x="5215467" y="0"/>
            <a:ext cx="2556933" cy="10058400"/>
          </a:xfrm>
          <a:prstGeom prst="rect">
            <a:avLst/>
          </a:prstGeom>
          <a:solidFill>
            <a:srgbClr val="EFF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8865BB-03F4-3B4C-FEAD-3B06851B835B}"/>
              </a:ext>
            </a:extLst>
          </p:cNvPr>
          <p:cNvSpPr txBox="1"/>
          <p:nvPr/>
        </p:nvSpPr>
        <p:spPr>
          <a:xfrm>
            <a:off x="371060" y="265043"/>
            <a:ext cx="399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rlow" pitchFamily="2" charset="77"/>
              </a:rPr>
              <a:t>Smart Motor Sensor deployed by </a:t>
            </a:r>
            <a:r>
              <a:rPr lang="en-US" b="1" dirty="0">
                <a:solidFill>
                  <a:srgbClr val="FF0000"/>
                </a:solidFill>
                <a:latin typeface="Barlow" pitchFamily="2" charset="77"/>
              </a:rPr>
              <a:t>Partner Name</a:t>
            </a:r>
            <a:r>
              <a:rPr lang="en-US" b="1" dirty="0">
                <a:latin typeface="Barlow" pitchFamily="2" charset="77"/>
              </a:rPr>
              <a:t> enables the automated monitoring of your operation 24/7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DB792AE-30F4-B659-9AD7-3EA2FA3A3F73}"/>
              </a:ext>
            </a:extLst>
          </p:cNvPr>
          <p:cNvSpPr txBox="1"/>
          <p:nvPr/>
        </p:nvSpPr>
        <p:spPr>
          <a:xfrm>
            <a:off x="371060" y="7780663"/>
            <a:ext cx="44470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Barlow" pitchFamily="2" charset="77"/>
              </a:rPr>
              <a:t>Information about partner to include years experience and areas of </a:t>
            </a:r>
          </a:p>
          <a:p>
            <a:r>
              <a:rPr lang="en-US" sz="1100" b="1" dirty="0">
                <a:solidFill>
                  <a:srgbClr val="FF0000"/>
                </a:solidFill>
                <a:latin typeface="Barlow" pitchFamily="2" charset="77"/>
              </a:rPr>
              <a:t>specialization.  </a:t>
            </a:r>
          </a:p>
          <a:p>
            <a:r>
              <a:rPr lang="en-US" sz="1100" dirty="0">
                <a:solidFill>
                  <a:srgbClr val="FF0000"/>
                </a:solidFill>
                <a:latin typeface="Barlow" pitchFamily="2" charset="77"/>
              </a:rPr>
              <a:t>[E.g. With XX years experience in servicing the industrial market with</a:t>
            </a:r>
          </a:p>
          <a:p>
            <a:r>
              <a:rPr lang="en-US" sz="1100" dirty="0">
                <a:solidFill>
                  <a:srgbClr val="FF0000"/>
                </a:solidFill>
                <a:latin typeface="Barlow" pitchFamily="2" charset="77"/>
              </a:rPr>
              <a:t>cutting-edge equipment, we are ideally positioned to exploit the </a:t>
            </a:r>
          </a:p>
          <a:p>
            <a:r>
              <a:rPr lang="en-US" sz="1100" dirty="0">
                <a:solidFill>
                  <a:srgbClr val="FF0000"/>
                </a:solidFill>
                <a:latin typeface="Barlow" pitchFamily="2" charset="77"/>
              </a:rPr>
              <a:t>rapidly growing demand for IoT devices such as the Smart Motor</a:t>
            </a:r>
          </a:p>
          <a:p>
            <a:r>
              <a:rPr lang="en-US" sz="1100" dirty="0">
                <a:solidFill>
                  <a:srgbClr val="FF0000"/>
                </a:solidFill>
                <a:latin typeface="Barlow" pitchFamily="2" charset="77"/>
              </a:rPr>
              <a:t>Sensor for condition-based monitoring of electric motors.  As industry</a:t>
            </a:r>
          </a:p>
          <a:p>
            <a:r>
              <a:rPr lang="en-US" sz="1100" dirty="0">
                <a:solidFill>
                  <a:srgbClr val="FF0000"/>
                </a:solidFill>
                <a:latin typeface="Barlow" pitchFamily="2" charset="77"/>
              </a:rPr>
              <a:t>harnesses the power of Industry 4.0, we look forward to bringing this</a:t>
            </a:r>
          </a:p>
          <a:p>
            <a:r>
              <a:rPr lang="en-US" sz="1100" dirty="0">
                <a:solidFill>
                  <a:srgbClr val="FF0000"/>
                </a:solidFill>
                <a:latin typeface="Barlow" pitchFamily="2" charset="77"/>
              </a:rPr>
              <a:t>crucial technological development to industry.]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FE6A312-A546-03E1-D0B5-B39D48B9C12B}"/>
              </a:ext>
            </a:extLst>
          </p:cNvPr>
          <p:cNvSpPr txBox="1"/>
          <p:nvPr/>
        </p:nvSpPr>
        <p:spPr>
          <a:xfrm>
            <a:off x="371060" y="5638504"/>
            <a:ext cx="3813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arlow" pitchFamily="2" charset="77"/>
              </a:rPr>
              <a:t>Why Analog Devices and </a:t>
            </a:r>
            <a:r>
              <a:rPr lang="en-US" sz="1600" b="1" dirty="0">
                <a:solidFill>
                  <a:srgbClr val="FF0000"/>
                </a:solidFill>
                <a:latin typeface="Barlow" pitchFamily="2" charset="77"/>
              </a:rPr>
              <a:t>Partner Name</a:t>
            </a:r>
            <a:r>
              <a:rPr lang="en-US" sz="1600" b="1" dirty="0">
                <a:latin typeface="Barlow" pitchFamily="2" charset="77"/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18E072F-505B-3206-B530-8D4701852294}"/>
              </a:ext>
            </a:extLst>
          </p:cNvPr>
          <p:cNvSpPr txBox="1"/>
          <p:nvPr/>
        </p:nvSpPr>
        <p:spPr>
          <a:xfrm>
            <a:off x="1072896" y="4421684"/>
            <a:ext cx="2637260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r>
              <a:rPr lang="en-US" sz="1100" dirty="0">
                <a:latin typeface="Barlow" pitchFamily="2" charset="77"/>
              </a:rPr>
              <a:t>80% avoided unplanned downtime costs</a:t>
            </a:r>
            <a:endParaRPr lang="en-US" sz="800" dirty="0">
              <a:latin typeface="Barlow" pitchFamily="2" charset="7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5B549F1-E273-E431-6804-9B02D2D3C373}"/>
              </a:ext>
            </a:extLst>
          </p:cNvPr>
          <p:cNvSpPr txBox="1"/>
          <p:nvPr/>
        </p:nvSpPr>
        <p:spPr>
          <a:xfrm>
            <a:off x="1064249" y="4653477"/>
            <a:ext cx="2907206" cy="600164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Barlow" pitchFamily="2" charset="77"/>
              </a:rPr>
              <a:t>Partner Name </a:t>
            </a:r>
            <a:r>
              <a:rPr lang="en-US" sz="1100" dirty="0">
                <a:latin typeface="Barlow" pitchFamily="2" charset="77"/>
              </a:rPr>
              <a:t>manages the infrastructure</a:t>
            </a:r>
          </a:p>
          <a:p>
            <a:r>
              <a:rPr lang="en-US" sz="1100" dirty="0">
                <a:latin typeface="Barlow" pitchFamily="2" charset="77"/>
              </a:rPr>
              <a:t>allowing Analog Devices to devote more</a:t>
            </a:r>
          </a:p>
          <a:p>
            <a:r>
              <a:rPr lang="en-US" sz="1100" dirty="0">
                <a:latin typeface="Barlow" pitchFamily="2" charset="77"/>
              </a:rPr>
              <a:t>resources to the development of new features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66E57E6-543D-F15F-719E-86E4930357CC}"/>
              </a:ext>
            </a:extLst>
          </p:cNvPr>
          <p:cNvSpPr txBox="1"/>
          <p:nvPr/>
        </p:nvSpPr>
        <p:spPr>
          <a:xfrm>
            <a:off x="1055067" y="5231209"/>
            <a:ext cx="3072316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r>
              <a:rPr lang="en-US" sz="1100" dirty="0">
                <a:latin typeface="Barlow" pitchFamily="2" charset="77"/>
              </a:rPr>
              <a:t>Diagnostic and prescriptive maintenance actions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BFB9B3-97E8-8B5F-A1C9-E75845888CE2}"/>
              </a:ext>
            </a:extLst>
          </p:cNvPr>
          <p:cNvSpPr txBox="1"/>
          <p:nvPr/>
        </p:nvSpPr>
        <p:spPr>
          <a:xfrm>
            <a:off x="371060" y="6106771"/>
            <a:ext cx="4735592" cy="161582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Barlow" pitchFamily="2" charset="77"/>
              </a:rPr>
              <a:t>ADI </a:t>
            </a:r>
            <a:r>
              <a:rPr lang="en-US" sz="1100" dirty="0" err="1">
                <a:latin typeface="Barlow" pitchFamily="2" charset="77"/>
              </a:rPr>
              <a:t>OtoSense</a:t>
            </a:r>
            <a:r>
              <a:rPr lang="en-US" sz="1100" dirty="0">
                <a:latin typeface="Barlow" pitchFamily="2" charset="77"/>
              </a:rPr>
              <a:t> allows your domain experts to give the raw sensor data</a:t>
            </a:r>
          </a:p>
          <a:p>
            <a:r>
              <a:rPr lang="en-US" sz="1100" dirty="0">
                <a:latin typeface="Barlow" pitchFamily="2" charset="77"/>
              </a:rPr>
              <a:t>meaning.  Asset behaviors, normal and abnormal, are automatically </a:t>
            </a:r>
          </a:p>
          <a:p>
            <a:r>
              <a:rPr lang="en-US" sz="1100" dirty="0">
                <a:latin typeface="Barlow" pitchFamily="2" charset="77"/>
              </a:rPr>
              <a:t>detected by </a:t>
            </a:r>
            <a:r>
              <a:rPr lang="en-US" sz="1100" dirty="0" err="1">
                <a:latin typeface="Barlow" pitchFamily="2" charset="77"/>
              </a:rPr>
              <a:t>OtoSense</a:t>
            </a:r>
            <a:r>
              <a:rPr lang="en-US" sz="1100" dirty="0">
                <a:latin typeface="Barlow" pitchFamily="2" charset="77"/>
              </a:rPr>
              <a:t> machine learning then identified and tagged by your </a:t>
            </a:r>
          </a:p>
          <a:p>
            <a:r>
              <a:rPr lang="en-US" sz="1100" dirty="0">
                <a:latin typeface="Barlow" pitchFamily="2" charset="77"/>
              </a:rPr>
              <a:t>machine experts. The software is taught to reliably predict and diagnose</a:t>
            </a:r>
          </a:p>
          <a:p>
            <a:r>
              <a:rPr lang="en-US" sz="1100" dirty="0">
                <a:latin typeface="Barlow" pitchFamily="2" charset="77"/>
              </a:rPr>
              <a:t>issues by those who know your assets best – the people who have built</a:t>
            </a:r>
          </a:p>
          <a:p>
            <a:r>
              <a:rPr lang="en-US" sz="1100" dirty="0">
                <a:latin typeface="Barlow" pitchFamily="2" charset="77"/>
              </a:rPr>
              <a:t>Their careers understanding your machines.  Competitive offerings require</a:t>
            </a:r>
          </a:p>
          <a:p>
            <a:r>
              <a:rPr lang="en-US" sz="1100" dirty="0">
                <a:latin typeface="Barlow" pitchFamily="2" charset="77"/>
              </a:rPr>
              <a:t>powerful computers and more data to be sent to the cloud.  ADI </a:t>
            </a:r>
            <a:r>
              <a:rPr lang="en-US" sz="1100" dirty="0" err="1">
                <a:latin typeface="Barlow" pitchFamily="2" charset="77"/>
              </a:rPr>
              <a:t>OtoSense</a:t>
            </a:r>
            <a:endParaRPr lang="en-US" sz="1100" dirty="0">
              <a:latin typeface="Barlow" pitchFamily="2" charset="77"/>
            </a:endParaRPr>
          </a:p>
          <a:p>
            <a:r>
              <a:rPr lang="en-US" sz="1100" dirty="0">
                <a:latin typeface="Barlow" pitchFamily="2" charset="77"/>
              </a:rPr>
              <a:t>can be customized and packaged to create turnkey solutions or deployed</a:t>
            </a:r>
          </a:p>
          <a:p>
            <a:r>
              <a:rPr lang="en-US" sz="1100" dirty="0">
                <a:latin typeface="Barlow" pitchFamily="2" charset="77"/>
              </a:rPr>
              <a:t>independently to complete any existing platform.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49EB6B-2B32-15FA-CD64-31CE95CAE517}"/>
              </a:ext>
            </a:extLst>
          </p:cNvPr>
          <p:cNvSpPr txBox="1"/>
          <p:nvPr/>
        </p:nvSpPr>
        <p:spPr>
          <a:xfrm>
            <a:off x="1055067" y="2572902"/>
            <a:ext cx="2641108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r>
              <a:rPr lang="en-US" sz="1100" dirty="0">
                <a:latin typeface="Barlow" pitchFamily="2" charset="77"/>
              </a:rPr>
              <a:t>Savings on unplanned downtime costs</a:t>
            </a:r>
          </a:p>
          <a:p>
            <a:r>
              <a:rPr lang="en-US" sz="1100" dirty="0">
                <a:latin typeface="Barlow" pitchFamily="2" charset="77"/>
              </a:rPr>
              <a:t>And unnecessary preventive maintenance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584A86-0A43-424C-30AE-0F1FBDCCBD2A}"/>
              </a:ext>
            </a:extLst>
          </p:cNvPr>
          <p:cNvSpPr txBox="1"/>
          <p:nvPr/>
        </p:nvSpPr>
        <p:spPr>
          <a:xfrm>
            <a:off x="1060030" y="3327285"/>
            <a:ext cx="3069110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r>
              <a:rPr lang="en-US" sz="1100" dirty="0">
                <a:latin typeface="Barlow" pitchFamily="2" charset="77"/>
              </a:rPr>
              <a:t>Software framework built on a secure foundation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2FC1680-62A5-9402-1152-81C19125EB80}"/>
              </a:ext>
            </a:extLst>
          </p:cNvPr>
          <p:cNvSpPr txBox="1"/>
          <p:nvPr/>
        </p:nvSpPr>
        <p:spPr>
          <a:xfrm>
            <a:off x="1055067" y="3560916"/>
            <a:ext cx="3441007" cy="600164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r>
              <a:rPr lang="en-US" sz="1100" dirty="0">
                <a:latin typeface="Barlow" pitchFamily="2" charset="77"/>
              </a:rPr>
              <a:t>Security protocols ensure accurate, reliable and</a:t>
            </a:r>
          </a:p>
          <a:p>
            <a:r>
              <a:rPr lang="en-US" sz="1100" dirty="0">
                <a:latin typeface="Barlow" pitchFamily="2" charset="77"/>
              </a:rPr>
              <a:t>protected data and insights, throughout the entire SMS</a:t>
            </a:r>
          </a:p>
          <a:p>
            <a:r>
              <a:rPr lang="en-US" sz="1100" dirty="0">
                <a:latin typeface="Barlow" pitchFamily="2" charset="77"/>
              </a:rPr>
              <a:t>data lifecycle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4ED626F-FA18-C8E4-2ADF-4EFFEA96F63C}"/>
              </a:ext>
            </a:extLst>
          </p:cNvPr>
          <p:cNvSpPr txBox="1"/>
          <p:nvPr/>
        </p:nvSpPr>
        <p:spPr>
          <a:xfrm>
            <a:off x="910422" y="1535597"/>
            <a:ext cx="248440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1200" b="1" dirty="0">
                <a:latin typeface="Barlow" pitchFamily="2" charset="77"/>
              </a:rPr>
              <a:t>Ensure continuity of operations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0838F5E-7C23-BBC5-2ED5-4D91F0F6CD29}"/>
              </a:ext>
            </a:extLst>
          </p:cNvPr>
          <p:cNvSpPr txBox="1"/>
          <p:nvPr/>
        </p:nvSpPr>
        <p:spPr>
          <a:xfrm>
            <a:off x="910422" y="3056819"/>
            <a:ext cx="265930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1200" b="1" dirty="0">
                <a:latin typeface="Barlow" pitchFamily="2" charset="77"/>
              </a:rPr>
              <a:t>Protected data to actionable insights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9B92EED-AF32-1769-B546-384E1AEAA595}"/>
              </a:ext>
            </a:extLst>
          </p:cNvPr>
          <p:cNvSpPr txBox="1"/>
          <p:nvPr/>
        </p:nvSpPr>
        <p:spPr>
          <a:xfrm>
            <a:off x="925061" y="4161575"/>
            <a:ext cx="168037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1200" b="1" dirty="0">
                <a:latin typeface="Barlow" pitchFamily="2" charset="77"/>
              </a:rPr>
              <a:t>At the cutting edge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09B61A7-37D0-F026-0EC9-BEA2057E3F38}"/>
              </a:ext>
            </a:extLst>
          </p:cNvPr>
          <p:cNvSpPr txBox="1"/>
          <p:nvPr/>
        </p:nvSpPr>
        <p:spPr>
          <a:xfrm>
            <a:off x="5273876" y="3130042"/>
            <a:ext cx="1898277" cy="338554"/>
          </a:xfrm>
          <a:prstGeom prst="rect">
            <a:avLst/>
          </a:prstGeom>
          <a:solidFill>
            <a:srgbClr val="EFF1FB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arlow" pitchFamily="2" charset="77"/>
              </a:rPr>
              <a:t>Our promise to you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371B80B-88A8-539D-EBFF-922B0D58B04B}"/>
              </a:ext>
            </a:extLst>
          </p:cNvPr>
          <p:cNvSpPr txBox="1"/>
          <p:nvPr/>
        </p:nvSpPr>
        <p:spPr>
          <a:xfrm>
            <a:off x="5273876" y="5175691"/>
            <a:ext cx="1521570" cy="584775"/>
          </a:xfrm>
          <a:prstGeom prst="rect">
            <a:avLst/>
          </a:prstGeom>
          <a:solidFill>
            <a:srgbClr val="EFF1FB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arlow" pitchFamily="2" charset="77"/>
              </a:rPr>
              <a:t>An offer to get</a:t>
            </a:r>
          </a:p>
          <a:p>
            <a:r>
              <a:rPr lang="en-US" sz="1600" b="1" dirty="0">
                <a:latin typeface="Barlow" pitchFamily="2" charset="77"/>
              </a:rPr>
              <a:t>You started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106A4C8-D84B-18C6-F371-5CD0728F1161}"/>
              </a:ext>
            </a:extLst>
          </p:cNvPr>
          <p:cNvSpPr txBox="1"/>
          <p:nvPr/>
        </p:nvSpPr>
        <p:spPr>
          <a:xfrm>
            <a:off x="5301607" y="8118473"/>
            <a:ext cx="1013419" cy="338554"/>
          </a:xfrm>
          <a:prstGeom prst="rect">
            <a:avLst/>
          </a:prstGeom>
          <a:solidFill>
            <a:srgbClr val="EFF1FB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arlow" pitchFamily="2" charset="77"/>
              </a:rPr>
              <a:t>Free trial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F803E34-08BA-29FD-55FC-BBFA7DA9C63B}"/>
              </a:ext>
            </a:extLst>
          </p:cNvPr>
          <p:cNvSpPr txBox="1"/>
          <p:nvPr/>
        </p:nvSpPr>
        <p:spPr>
          <a:xfrm>
            <a:off x="5266229" y="3659401"/>
            <a:ext cx="2132315" cy="1384995"/>
          </a:xfrm>
          <a:prstGeom prst="rect">
            <a:avLst/>
          </a:prstGeom>
          <a:solidFill>
            <a:srgbClr val="EFF1FB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Barlow" pitchFamily="2" charset="77"/>
              </a:rPr>
              <a:t>ADI </a:t>
            </a:r>
            <a:r>
              <a:rPr lang="en-US" sz="1200" dirty="0" err="1">
                <a:latin typeface="Barlow" pitchFamily="2" charset="77"/>
              </a:rPr>
              <a:t>OtoSense</a:t>
            </a:r>
            <a:r>
              <a:rPr lang="en-US" sz="1200" dirty="0">
                <a:latin typeface="Barlow" pitchFamily="2" charset="77"/>
              </a:rPr>
              <a:t> Smart Motor</a:t>
            </a:r>
          </a:p>
          <a:p>
            <a:r>
              <a:rPr lang="en-US" sz="1200" dirty="0">
                <a:latin typeface="Barlow" pitchFamily="2" charset="77"/>
              </a:rPr>
              <a:t>Sensor is the most accurate </a:t>
            </a:r>
          </a:p>
          <a:p>
            <a:r>
              <a:rPr lang="en-US" sz="1200" dirty="0">
                <a:latin typeface="Barlow" pitchFamily="2" charset="77"/>
              </a:rPr>
              <a:t>solution on the market to </a:t>
            </a:r>
          </a:p>
          <a:p>
            <a:r>
              <a:rPr lang="en-US" sz="1200" dirty="0">
                <a:latin typeface="Barlow" pitchFamily="2" charset="77"/>
              </a:rPr>
              <a:t>sense and interpret your </a:t>
            </a:r>
          </a:p>
          <a:p>
            <a:r>
              <a:rPr lang="en-US" sz="1200" dirty="0">
                <a:latin typeface="Barlow" pitchFamily="2" charset="77"/>
              </a:rPr>
              <a:t>machine data. This is why we </a:t>
            </a:r>
          </a:p>
          <a:p>
            <a:r>
              <a:rPr lang="en-US" sz="1200" dirty="0">
                <a:latin typeface="Barlow" pitchFamily="2" charset="77"/>
              </a:rPr>
              <a:t>define ourselves as sensing </a:t>
            </a:r>
          </a:p>
          <a:p>
            <a:r>
              <a:rPr lang="en-US" sz="1200" dirty="0">
                <a:latin typeface="Barlow" pitchFamily="2" charset="77"/>
              </a:rPr>
              <a:t>interpretation experts.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0B6E53B-C3DA-0FFE-8379-8BD4442BF246}"/>
              </a:ext>
            </a:extLst>
          </p:cNvPr>
          <p:cNvSpPr txBox="1"/>
          <p:nvPr/>
        </p:nvSpPr>
        <p:spPr>
          <a:xfrm>
            <a:off x="5273876" y="6014351"/>
            <a:ext cx="2186817" cy="1938992"/>
          </a:xfrm>
          <a:prstGeom prst="rect">
            <a:avLst/>
          </a:prstGeom>
          <a:solidFill>
            <a:srgbClr val="EFF1FB"/>
          </a:solidFill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Barlow" pitchFamily="2" charset="77"/>
              </a:rPr>
              <a:t>OtoSense</a:t>
            </a:r>
            <a:r>
              <a:rPr lang="en-US" sz="1200" dirty="0">
                <a:latin typeface="Barlow" pitchFamily="2" charset="77"/>
              </a:rPr>
              <a:t> Smart Motor Sensor</a:t>
            </a:r>
          </a:p>
          <a:p>
            <a:r>
              <a:rPr lang="en-US" sz="1200" dirty="0">
                <a:latin typeface="Barlow" pitchFamily="2" charset="77"/>
              </a:rPr>
              <a:t>optimizes your production</a:t>
            </a:r>
          </a:p>
          <a:p>
            <a:r>
              <a:rPr lang="en-US" sz="1200" dirty="0">
                <a:latin typeface="Barlow" pitchFamily="2" charset="77"/>
              </a:rPr>
              <a:t>environment and reduces</a:t>
            </a:r>
          </a:p>
          <a:p>
            <a:r>
              <a:rPr lang="en-US" sz="1200" dirty="0">
                <a:latin typeface="Barlow" pitchFamily="2" charset="77"/>
              </a:rPr>
              <a:t>breakdowns using robust</a:t>
            </a:r>
          </a:p>
          <a:p>
            <a:r>
              <a:rPr lang="en-US" sz="1200" dirty="0">
                <a:latin typeface="Barlow" pitchFamily="2" charset="77"/>
              </a:rPr>
              <a:t>condition-based monitoring</a:t>
            </a:r>
          </a:p>
          <a:p>
            <a:r>
              <a:rPr lang="en-US" sz="1200" dirty="0">
                <a:latin typeface="Barlow" pitchFamily="2" charset="77"/>
              </a:rPr>
              <a:t>hardware and software.</a:t>
            </a:r>
          </a:p>
          <a:p>
            <a:r>
              <a:rPr lang="en-US" sz="1200" dirty="0">
                <a:latin typeface="Barlow" pitchFamily="2" charset="77"/>
              </a:rPr>
              <a:t>Realize benefits such as</a:t>
            </a:r>
          </a:p>
          <a:p>
            <a:r>
              <a:rPr lang="en-US" sz="1200" dirty="0">
                <a:latin typeface="Barlow" pitchFamily="2" charset="77"/>
              </a:rPr>
              <a:t>lowering asset maintenance</a:t>
            </a:r>
          </a:p>
          <a:p>
            <a:r>
              <a:rPr lang="en-US" sz="1200" dirty="0">
                <a:latin typeface="Barlow" pitchFamily="2" charset="77"/>
              </a:rPr>
              <a:t>Costs, extending equipment</a:t>
            </a:r>
          </a:p>
          <a:p>
            <a:r>
              <a:rPr lang="en-US" sz="1200" dirty="0">
                <a:latin typeface="Barlow" pitchFamily="2" charset="77"/>
              </a:rPr>
              <a:t>life, and increasing uptime.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A8BA8C9-B575-400E-8D86-688CD826DA13}"/>
              </a:ext>
            </a:extLst>
          </p:cNvPr>
          <p:cNvSpPr txBox="1"/>
          <p:nvPr/>
        </p:nvSpPr>
        <p:spPr>
          <a:xfrm>
            <a:off x="5266229" y="8622157"/>
            <a:ext cx="2048959" cy="461665"/>
          </a:xfrm>
          <a:prstGeom prst="rect">
            <a:avLst/>
          </a:prstGeom>
          <a:solidFill>
            <a:srgbClr val="EFF1FB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Barlow" pitchFamily="2" charset="77"/>
              </a:rPr>
              <a:t>Explore Smart Motor Sensor</a:t>
            </a:r>
          </a:p>
          <a:p>
            <a:r>
              <a:rPr lang="en-US" sz="1200" dirty="0">
                <a:latin typeface="Barlow" pitchFamily="2" charset="77"/>
              </a:rPr>
              <a:t>with a trial offer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4892AF6-3A5F-38D0-0052-CE233BE9B449}"/>
              </a:ext>
            </a:extLst>
          </p:cNvPr>
          <p:cNvSpPr txBox="1"/>
          <p:nvPr/>
        </p:nvSpPr>
        <p:spPr>
          <a:xfrm>
            <a:off x="5342894" y="9083822"/>
            <a:ext cx="2358979" cy="276999"/>
          </a:xfrm>
          <a:prstGeom prst="rect">
            <a:avLst/>
          </a:prstGeom>
          <a:solidFill>
            <a:srgbClr val="EFF1FB"/>
          </a:solidFill>
        </p:spPr>
        <p:txBody>
          <a:bodyPr wrap="none" lIns="0" rtlCol="0">
            <a:spAutoFit/>
          </a:bodyPr>
          <a:lstStyle/>
          <a:p>
            <a:r>
              <a:rPr lang="en-US" sz="1200" b="1" dirty="0" err="1">
                <a:solidFill>
                  <a:srgbClr val="4083C0"/>
                </a:solidFill>
                <a:latin typeface="Barlow" pitchFamily="2" charset="77"/>
                <a:hlinkClick r:id="rId2"/>
              </a:rPr>
              <a:t>otosense.analog.com</a:t>
            </a:r>
            <a:r>
              <a:rPr lang="en-US" sz="1200" b="1" dirty="0">
                <a:solidFill>
                  <a:srgbClr val="4083C0"/>
                </a:solidFill>
                <a:latin typeface="Barlow" pitchFamily="2" charset="77"/>
                <a:hlinkClick r:id="rId2"/>
              </a:rPr>
              <a:t>/order-now</a:t>
            </a:r>
            <a:endParaRPr lang="en-US" sz="1200" b="1" dirty="0">
              <a:solidFill>
                <a:srgbClr val="4083C0"/>
              </a:solidFill>
              <a:latin typeface="Barlow" pitchFamily="2" charset="77"/>
            </a:endParaRPr>
          </a:p>
        </p:txBody>
      </p:sp>
      <p:pic>
        <p:nvPicPr>
          <p:cNvPr id="75" name="Picture 74" descr="A picture containing logo&#10;&#10;Description automatically generated">
            <a:extLst>
              <a:ext uri="{FF2B5EF4-FFF2-40B4-BE49-F238E27FC236}">
                <a16:creationId xmlns:a16="http://schemas.microsoft.com/office/drawing/2014/main" id="{85CDF310-5A9B-3A29-2E4E-B0FA3D6E9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248" y="9225928"/>
            <a:ext cx="1627960" cy="475794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EF4D1022-1321-E97A-7BC5-80FA687F6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207" y="9345904"/>
            <a:ext cx="2103120" cy="275174"/>
          </a:xfrm>
          <a:prstGeom prst="rect">
            <a:avLst/>
          </a:prstGeom>
        </p:spPr>
      </p:pic>
      <p:pic>
        <p:nvPicPr>
          <p:cNvPr id="77" name="Picture 76" descr="Graphical user interface&#10;&#10;Description automatically generated">
            <a:extLst>
              <a:ext uri="{FF2B5EF4-FFF2-40B4-BE49-F238E27FC236}">
                <a16:creationId xmlns:a16="http://schemas.microsoft.com/office/drawing/2014/main" id="{0903D066-4A70-9777-F80E-C40DFC541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434" y="631500"/>
            <a:ext cx="3511364" cy="235023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5845722-CFFA-6EDE-4965-C34DDABBBD6D}"/>
              </a:ext>
            </a:extLst>
          </p:cNvPr>
          <p:cNvSpPr txBox="1"/>
          <p:nvPr/>
        </p:nvSpPr>
        <p:spPr>
          <a:xfrm>
            <a:off x="1057561" y="1828962"/>
            <a:ext cx="3311163" cy="600164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r>
              <a:rPr lang="en-US" sz="1100" dirty="0">
                <a:latin typeface="Barlow" pitchFamily="2" charset="77"/>
              </a:rPr>
              <a:t>Better informed maintenance decisions:</a:t>
            </a:r>
          </a:p>
          <a:p>
            <a:r>
              <a:rPr lang="en-US" sz="1100" dirty="0">
                <a:latin typeface="Barlow" pitchFamily="2" charset="77"/>
              </a:rPr>
              <a:t>early detection of potential failures and severity level</a:t>
            </a:r>
          </a:p>
          <a:p>
            <a:r>
              <a:rPr lang="en-US" sz="1100" dirty="0">
                <a:latin typeface="Barlow" pitchFamily="2" charset="77"/>
              </a:rPr>
              <a:t>allows  for planning the maintenance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3FF8F00-66E0-BEB7-A270-ADD45A0C41AB}"/>
              </a:ext>
            </a:extLst>
          </p:cNvPr>
          <p:cNvSpPr txBox="1"/>
          <p:nvPr/>
        </p:nvSpPr>
        <p:spPr>
          <a:xfrm>
            <a:off x="1055067" y="2364779"/>
            <a:ext cx="3213380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r>
              <a:rPr lang="en-US" sz="1100" dirty="0">
                <a:latin typeface="Barlow" pitchFamily="2" charset="77"/>
              </a:rPr>
              <a:t>AI diagnostic and prescriptive maintenance actions</a:t>
            </a:r>
          </a:p>
        </p:txBody>
      </p:sp>
      <p:pic>
        <p:nvPicPr>
          <p:cNvPr id="79" name="Picture 78" descr="A picture containing icon&#10;&#10;Description automatically generated">
            <a:extLst>
              <a:ext uri="{FF2B5EF4-FFF2-40B4-BE49-F238E27FC236}">
                <a16:creationId xmlns:a16="http://schemas.microsoft.com/office/drawing/2014/main" id="{27379104-BC6B-6233-E7EE-9C37A61556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219" y="1553448"/>
            <a:ext cx="406400" cy="306070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FDCDBB4-EF23-FE28-B51F-61548899E759}"/>
              </a:ext>
            </a:extLst>
          </p:cNvPr>
          <p:cNvCxnSpPr/>
          <p:nvPr/>
        </p:nvCxnSpPr>
        <p:spPr>
          <a:xfrm>
            <a:off x="5394960" y="3557016"/>
            <a:ext cx="1005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94E61BB-C231-C71C-840A-9B283BC8ABD1}"/>
              </a:ext>
            </a:extLst>
          </p:cNvPr>
          <p:cNvCxnSpPr/>
          <p:nvPr/>
        </p:nvCxnSpPr>
        <p:spPr>
          <a:xfrm>
            <a:off x="5394960" y="5861304"/>
            <a:ext cx="1005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F044EF1-DA1E-04CB-E688-D54CCA411CD4}"/>
              </a:ext>
            </a:extLst>
          </p:cNvPr>
          <p:cNvCxnSpPr/>
          <p:nvPr/>
        </p:nvCxnSpPr>
        <p:spPr>
          <a:xfrm>
            <a:off x="5394960" y="8540496"/>
            <a:ext cx="1005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C0E71799-97A1-6A3C-4928-48158ACDAF2D}"/>
              </a:ext>
            </a:extLst>
          </p:cNvPr>
          <p:cNvSpPr>
            <a:spLocks noChangeAspect="1"/>
          </p:cNvSpPr>
          <p:nvPr/>
        </p:nvSpPr>
        <p:spPr>
          <a:xfrm flipV="1">
            <a:off x="960120" y="1947672"/>
            <a:ext cx="45720" cy="45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37E582A-527F-632E-4936-190F1BAF2175}"/>
              </a:ext>
            </a:extLst>
          </p:cNvPr>
          <p:cNvSpPr>
            <a:spLocks noChangeAspect="1"/>
          </p:cNvSpPr>
          <p:nvPr/>
        </p:nvSpPr>
        <p:spPr>
          <a:xfrm flipV="1">
            <a:off x="960120" y="2478024"/>
            <a:ext cx="45720" cy="45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2827E1A-5983-C137-6822-0F111C5BB4DF}"/>
              </a:ext>
            </a:extLst>
          </p:cNvPr>
          <p:cNvSpPr>
            <a:spLocks noChangeAspect="1"/>
          </p:cNvSpPr>
          <p:nvPr/>
        </p:nvSpPr>
        <p:spPr>
          <a:xfrm flipV="1">
            <a:off x="960120" y="2697480"/>
            <a:ext cx="45720" cy="45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3A5A09A-841D-6A0D-B081-96B89E2CD1F0}"/>
              </a:ext>
            </a:extLst>
          </p:cNvPr>
          <p:cNvSpPr>
            <a:spLocks noChangeAspect="1"/>
          </p:cNvSpPr>
          <p:nvPr/>
        </p:nvSpPr>
        <p:spPr>
          <a:xfrm flipV="1">
            <a:off x="960120" y="3447288"/>
            <a:ext cx="45720" cy="45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25AD6CC-9F67-4C30-C005-7EA716C26DF1}"/>
              </a:ext>
            </a:extLst>
          </p:cNvPr>
          <p:cNvSpPr>
            <a:spLocks noChangeAspect="1"/>
          </p:cNvSpPr>
          <p:nvPr/>
        </p:nvSpPr>
        <p:spPr>
          <a:xfrm flipV="1">
            <a:off x="960120" y="3685032"/>
            <a:ext cx="45720" cy="45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AFC3FA7-929A-8C7B-5490-8F1C4CBA0164}"/>
              </a:ext>
            </a:extLst>
          </p:cNvPr>
          <p:cNvSpPr>
            <a:spLocks noChangeAspect="1"/>
          </p:cNvSpPr>
          <p:nvPr/>
        </p:nvSpPr>
        <p:spPr>
          <a:xfrm flipV="1">
            <a:off x="960120" y="4535424"/>
            <a:ext cx="45720" cy="45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8003973-89E1-8AC1-3AFA-B67BDD787305}"/>
              </a:ext>
            </a:extLst>
          </p:cNvPr>
          <p:cNvSpPr>
            <a:spLocks noChangeAspect="1"/>
          </p:cNvSpPr>
          <p:nvPr/>
        </p:nvSpPr>
        <p:spPr>
          <a:xfrm flipV="1">
            <a:off x="960120" y="4791456"/>
            <a:ext cx="45720" cy="45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60EBE2E-17FF-2125-716A-26BCB0BF0C0D}"/>
              </a:ext>
            </a:extLst>
          </p:cNvPr>
          <p:cNvSpPr>
            <a:spLocks noChangeAspect="1"/>
          </p:cNvSpPr>
          <p:nvPr/>
        </p:nvSpPr>
        <p:spPr>
          <a:xfrm flipV="1">
            <a:off x="960120" y="5349240"/>
            <a:ext cx="45720" cy="457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4B821-AB1D-8596-CD95-ABEA395C8CE8}"/>
              </a:ext>
            </a:extLst>
          </p:cNvPr>
          <p:cNvSpPr txBox="1"/>
          <p:nvPr/>
        </p:nvSpPr>
        <p:spPr>
          <a:xfrm>
            <a:off x="3000866" y="9208582"/>
            <a:ext cx="191833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Partner Logo Here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Insert Partner Logo in JPEG or PNG Format</a:t>
            </a:r>
          </a:p>
        </p:txBody>
      </p:sp>
    </p:spTree>
    <p:extLst>
      <p:ext uri="{BB962C8B-B14F-4D97-AF65-F5344CB8AC3E}">
        <p14:creationId xmlns:p14="http://schemas.microsoft.com/office/powerpoint/2010/main" val="2637310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3240</TotalTime>
  <Words>768</Words>
  <Application>Microsoft Macintosh PowerPoint</Application>
  <PresentationFormat>Custom</PresentationFormat>
  <Paragraphs>141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Barlow</vt:lpstr>
      <vt:lpstr>Barlow Medium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Bowers</dc:creator>
  <cp:lastModifiedBy>Raffin, Vanessa</cp:lastModifiedBy>
  <cp:revision>71</cp:revision>
  <dcterms:created xsi:type="dcterms:W3CDTF">2022-07-19T19:41:04Z</dcterms:created>
  <dcterms:modified xsi:type="dcterms:W3CDTF">2022-11-14T18:24:12Z</dcterms:modified>
</cp:coreProperties>
</file>